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9" r:id="rId3"/>
    <p:sldId id="257" r:id="rId4"/>
    <p:sldId id="258" r:id="rId5"/>
    <p:sldId id="259" r:id="rId6"/>
    <p:sldId id="260" r:id="rId7"/>
    <p:sldId id="261" r:id="rId8"/>
    <p:sldId id="262" r:id="rId9"/>
    <p:sldId id="263" r:id="rId10"/>
    <p:sldId id="264" r:id="rId11"/>
    <p:sldId id="265" r:id="rId12"/>
    <p:sldId id="266" r:id="rId13"/>
    <p:sldId id="267" r:id="rId14"/>
    <p:sldId id="270" r:id="rId15"/>
    <p:sldId id="268"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76" d="100"/>
          <a:sy n="76" d="100"/>
        </p:scale>
        <p:origin x="102" y="31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2/12/2021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2/12/2021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2/12/2021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2/12/2021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2/12/2021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2/12/2021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2/12/2021</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2/12/2021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2/12/2021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6.xml"/><Relationship Id="rId7" Type="http://schemas.openxmlformats.org/officeDocument/2006/relationships/image" Target="../media/image6.jpe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2.pn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2.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2.pn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2.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2.png"/><Relationship Id="rId4"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65766" y="4609633"/>
            <a:ext cx="7766936" cy="1727667"/>
          </a:xfrm>
        </p:spPr>
        <p:txBody>
          <a:bodyPr>
            <a:normAutofit/>
          </a:bodyPr>
          <a:lstStyle/>
          <a:p>
            <a:pPr algn="ctr"/>
            <a:r>
              <a:rPr lang="en-GB" sz="4400" dirty="0" smtClean="0">
                <a:solidFill>
                  <a:srgbClr val="002060"/>
                </a:solidFill>
              </a:rPr>
              <a:t>Rosie </a:t>
            </a:r>
            <a:r>
              <a:rPr lang="en-GB" sz="4400" dirty="0" smtClean="0">
                <a:solidFill>
                  <a:srgbClr val="002060"/>
                </a:solidFill>
              </a:rPr>
              <a:t>Grant</a:t>
            </a:r>
          </a:p>
          <a:p>
            <a:pPr algn="ctr"/>
            <a:endParaRPr lang="en-GB" sz="1300" dirty="0" smtClean="0">
              <a:solidFill>
                <a:srgbClr val="002060"/>
              </a:solidFill>
            </a:endParaRPr>
          </a:p>
          <a:p>
            <a:pPr algn="ctr"/>
            <a:r>
              <a:rPr lang="en-GB" sz="2800" dirty="0">
                <a:solidFill>
                  <a:srgbClr val="002060"/>
                </a:solidFill>
              </a:rPr>
              <a:t>S</a:t>
            </a:r>
            <a:r>
              <a:rPr lang="en-GB" sz="2800" dirty="0" smtClean="0">
                <a:solidFill>
                  <a:srgbClr val="002060"/>
                </a:solidFill>
              </a:rPr>
              <a:t>afeguardingTeam@orchardparkhigh.net</a:t>
            </a:r>
            <a:endParaRPr lang="en-GB" sz="2800" dirty="0">
              <a:solidFill>
                <a:srgbClr val="002060"/>
              </a:solidFill>
            </a:endParaRPr>
          </a:p>
        </p:txBody>
      </p:sp>
      <p:pic>
        <p:nvPicPr>
          <p:cNvPr id="5" name="Picture 4"/>
          <p:cNvPicPr>
            <a:picLocks noChangeAspect="1"/>
          </p:cNvPicPr>
          <p:nvPr/>
        </p:nvPicPr>
        <p:blipFill rotWithShape="1">
          <a:blip r:embed="rId4">
            <a:extLst>
              <a:ext uri="{28A0092B-C50C-407E-A947-70E740481C1C}">
                <a14:useLocalDpi xmlns:a14="http://schemas.microsoft.com/office/drawing/2010/main" val="0"/>
              </a:ext>
            </a:extLst>
          </a:blip>
          <a:srcRect b="27593"/>
          <a:stretch/>
        </p:blipFill>
        <p:spPr>
          <a:xfrm>
            <a:off x="3125708" y="496734"/>
            <a:ext cx="4047053" cy="3908542"/>
          </a:xfrm>
          <a:prstGeom prst="rect">
            <a:avLst/>
          </a:prstGeom>
          <a:ln w="57150">
            <a:solidFill>
              <a:srgbClr val="002060"/>
            </a:solidFill>
          </a:ln>
        </p:spPr>
      </p:pic>
      <p:pic>
        <p:nvPicPr>
          <p:cNvPr id="12" name="Audio 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889437965"/>
      </p:ext>
    </p:extLst>
  </p:cSld>
  <p:clrMapOvr>
    <a:masterClrMapping/>
  </p:clrMapOvr>
  <mc:AlternateContent xmlns:mc="http://schemas.openxmlformats.org/markup-compatibility/2006" xmlns:p14="http://schemas.microsoft.com/office/powerpoint/2010/main">
    <mc:Choice Requires="p14">
      <p:transition spd="slow" p14:dur="2000" advTm="14077"/>
    </mc:Choice>
    <mc:Fallback xmlns="">
      <p:transition spd="slow" advTm="140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07067" y="2404534"/>
            <a:ext cx="7766936" cy="1646302"/>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4400" dirty="0" smtClean="0">
                <a:solidFill>
                  <a:srgbClr val="002060"/>
                </a:solidFill>
              </a:rPr>
              <a:t>What is anxiety and </a:t>
            </a:r>
          </a:p>
          <a:p>
            <a:pPr algn="ctr"/>
            <a:r>
              <a:rPr lang="en-GB" sz="4400" dirty="0" smtClean="0">
                <a:solidFill>
                  <a:srgbClr val="002060"/>
                </a:solidFill>
              </a:rPr>
              <a:t>how do we manage it?</a:t>
            </a:r>
            <a:endParaRPr lang="en-GB" sz="4400" dirty="0">
              <a:solidFill>
                <a:srgbClr val="002060"/>
              </a:solidFill>
            </a:endParaRP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19191904"/>
      </p:ext>
    </p:extLst>
  </p:cSld>
  <p:clrMapOvr>
    <a:masterClrMapping/>
  </p:clrMapOvr>
  <mc:AlternateContent xmlns:mc="http://schemas.openxmlformats.org/markup-compatibility/2006" xmlns:p14="http://schemas.microsoft.com/office/powerpoint/2010/main">
    <mc:Choice Requires="p14">
      <p:transition spd="slow" p14:dur="2000" advTm="11277"/>
    </mc:Choice>
    <mc:Fallback xmlns="">
      <p:transition spd="slow" advTm="112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5456766" cy="660400"/>
          </a:xfrm>
        </p:spPr>
        <p:txBody>
          <a:bodyPr/>
          <a:lstStyle/>
          <a:p>
            <a:r>
              <a:rPr lang="en-GB" dirty="0" smtClean="0">
                <a:solidFill>
                  <a:schemeClr val="accent2">
                    <a:lumMod val="75000"/>
                  </a:schemeClr>
                </a:solidFill>
              </a:rPr>
              <a:t>Recognising Anxiety</a:t>
            </a:r>
            <a:endParaRPr lang="en-GB" dirty="0">
              <a:solidFill>
                <a:schemeClr val="accent2">
                  <a:lumMod val="75000"/>
                </a:schemeClr>
              </a:solidFill>
            </a:endParaRPr>
          </a:p>
        </p:txBody>
      </p:sp>
      <p:sp>
        <p:nvSpPr>
          <p:cNvPr id="4" name="TextBox 3"/>
          <p:cNvSpPr txBox="1"/>
          <p:nvPr/>
        </p:nvSpPr>
        <p:spPr>
          <a:xfrm>
            <a:off x="2383367" y="6051034"/>
            <a:ext cx="2044700" cy="369332"/>
          </a:xfrm>
          <a:prstGeom prst="rect">
            <a:avLst/>
          </a:prstGeom>
          <a:noFill/>
        </p:spPr>
        <p:txBody>
          <a:bodyPr wrap="square" rtlCol="0">
            <a:spAutoFit/>
          </a:bodyPr>
          <a:lstStyle/>
          <a:p>
            <a:r>
              <a:rPr lang="en-GB" dirty="0" smtClean="0"/>
              <a:t>Upset Stomach</a:t>
            </a:r>
            <a:endParaRPr lang="en-GB" dirty="0"/>
          </a:p>
        </p:txBody>
      </p:sp>
      <p:sp>
        <p:nvSpPr>
          <p:cNvPr id="5" name="TextBox 4"/>
          <p:cNvSpPr txBox="1"/>
          <p:nvPr/>
        </p:nvSpPr>
        <p:spPr>
          <a:xfrm>
            <a:off x="3657600" y="2995136"/>
            <a:ext cx="2108200" cy="369332"/>
          </a:xfrm>
          <a:prstGeom prst="rect">
            <a:avLst/>
          </a:prstGeom>
          <a:noFill/>
        </p:spPr>
        <p:txBody>
          <a:bodyPr wrap="square" rtlCol="0">
            <a:spAutoFit/>
          </a:bodyPr>
          <a:lstStyle/>
          <a:p>
            <a:r>
              <a:rPr lang="en-GB" dirty="0" smtClean="0"/>
              <a:t>Difficulty Sleeping</a:t>
            </a:r>
            <a:endParaRPr lang="en-GB" dirty="0"/>
          </a:p>
        </p:txBody>
      </p:sp>
      <p:sp>
        <p:nvSpPr>
          <p:cNvPr id="6" name="TextBox 5"/>
          <p:cNvSpPr txBox="1"/>
          <p:nvPr/>
        </p:nvSpPr>
        <p:spPr>
          <a:xfrm>
            <a:off x="7117119" y="6172420"/>
            <a:ext cx="2260600" cy="369332"/>
          </a:xfrm>
          <a:prstGeom prst="rect">
            <a:avLst/>
          </a:prstGeom>
          <a:noFill/>
        </p:spPr>
        <p:txBody>
          <a:bodyPr wrap="square" rtlCol="0">
            <a:spAutoFit/>
          </a:bodyPr>
          <a:lstStyle/>
          <a:p>
            <a:r>
              <a:rPr lang="en-GB" dirty="0" smtClean="0"/>
              <a:t>Muscle Tension</a:t>
            </a:r>
            <a:endParaRPr lang="en-GB" dirty="0"/>
          </a:p>
        </p:txBody>
      </p:sp>
      <p:sp>
        <p:nvSpPr>
          <p:cNvPr id="7" name="TextBox 6"/>
          <p:cNvSpPr txBox="1"/>
          <p:nvPr/>
        </p:nvSpPr>
        <p:spPr>
          <a:xfrm>
            <a:off x="677334" y="5197792"/>
            <a:ext cx="1384300" cy="369332"/>
          </a:xfrm>
          <a:prstGeom prst="rect">
            <a:avLst/>
          </a:prstGeom>
          <a:noFill/>
        </p:spPr>
        <p:txBody>
          <a:bodyPr wrap="square" rtlCol="0">
            <a:spAutoFit/>
          </a:bodyPr>
          <a:lstStyle/>
          <a:p>
            <a:r>
              <a:rPr lang="en-GB" dirty="0" smtClean="0"/>
              <a:t>Headaches</a:t>
            </a:r>
            <a:endParaRPr lang="en-GB" dirty="0"/>
          </a:p>
        </p:txBody>
      </p:sp>
      <p:sp>
        <p:nvSpPr>
          <p:cNvPr id="8" name="TextBox 7"/>
          <p:cNvSpPr txBox="1"/>
          <p:nvPr/>
        </p:nvSpPr>
        <p:spPr>
          <a:xfrm>
            <a:off x="6483350" y="939800"/>
            <a:ext cx="2463800" cy="369332"/>
          </a:xfrm>
          <a:prstGeom prst="rect">
            <a:avLst/>
          </a:prstGeom>
          <a:noFill/>
        </p:spPr>
        <p:txBody>
          <a:bodyPr wrap="square" rtlCol="0">
            <a:spAutoFit/>
          </a:bodyPr>
          <a:lstStyle/>
          <a:p>
            <a:r>
              <a:rPr lang="en-GB" dirty="0" smtClean="0"/>
              <a:t>Racing Heart</a:t>
            </a:r>
            <a:endParaRPr lang="en-GB" dirty="0"/>
          </a:p>
        </p:txBody>
      </p:sp>
      <p:sp>
        <p:nvSpPr>
          <p:cNvPr id="9" name="TextBox 8"/>
          <p:cNvSpPr txBox="1"/>
          <p:nvPr/>
        </p:nvSpPr>
        <p:spPr>
          <a:xfrm>
            <a:off x="5016500" y="5475734"/>
            <a:ext cx="2235200" cy="369332"/>
          </a:xfrm>
          <a:prstGeom prst="rect">
            <a:avLst/>
          </a:prstGeom>
          <a:noFill/>
        </p:spPr>
        <p:txBody>
          <a:bodyPr wrap="square" rtlCol="0">
            <a:spAutoFit/>
          </a:bodyPr>
          <a:lstStyle/>
          <a:p>
            <a:r>
              <a:rPr lang="en-GB" dirty="0" smtClean="0"/>
              <a:t>Sweaty Palms</a:t>
            </a:r>
            <a:endParaRPr lang="en-GB" dirty="0"/>
          </a:p>
        </p:txBody>
      </p:sp>
      <p:sp>
        <p:nvSpPr>
          <p:cNvPr id="10" name="TextBox 9"/>
          <p:cNvSpPr txBox="1"/>
          <p:nvPr/>
        </p:nvSpPr>
        <p:spPr>
          <a:xfrm>
            <a:off x="7383819" y="3179802"/>
            <a:ext cx="2476500" cy="369332"/>
          </a:xfrm>
          <a:prstGeom prst="rect">
            <a:avLst/>
          </a:prstGeom>
          <a:noFill/>
        </p:spPr>
        <p:txBody>
          <a:bodyPr wrap="square" rtlCol="0">
            <a:spAutoFit/>
          </a:bodyPr>
          <a:lstStyle/>
          <a:p>
            <a:r>
              <a:rPr lang="en-GB" dirty="0" smtClean="0"/>
              <a:t>Problems Breathing</a:t>
            </a:r>
            <a:endParaRPr lang="en-GB" dirty="0"/>
          </a:p>
        </p:txBody>
      </p:sp>
      <p:sp>
        <p:nvSpPr>
          <p:cNvPr id="11" name="TextBox 10"/>
          <p:cNvSpPr txBox="1"/>
          <p:nvPr/>
        </p:nvSpPr>
        <p:spPr>
          <a:xfrm>
            <a:off x="262863" y="1790738"/>
            <a:ext cx="2540000" cy="923330"/>
          </a:xfrm>
          <a:prstGeom prst="rect">
            <a:avLst/>
          </a:prstGeom>
          <a:noFill/>
        </p:spPr>
        <p:txBody>
          <a:bodyPr wrap="square" rtlCol="0">
            <a:spAutoFit/>
          </a:bodyPr>
          <a:lstStyle/>
          <a:p>
            <a:pPr algn="ctr"/>
            <a:r>
              <a:rPr lang="en-GB" dirty="0" smtClean="0"/>
              <a:t>Feeling more irritated or grumpy because you’re worried</a:t>
            </a:r>
            <a:endParaRPr lang="en-GB" dirty="0"/>
          </a:p>
        </p:txBody>
      </p:sp>
      <p:pic>
        <p:nvPicPr>
          <p:cNvPr id="1028" name="Picture 4" descr="Sleep Zzz Icon Stock Vector (Royalty Free) 1145020613"/>
          <p:cNvPicPr>
            <a:picLocks noChangeAspect="1" noChangeArrowheads="1"/>
          </p:cNvPicPr>
          <p:nvPr/>
        </p:nvPicPr>
        <p:blipFill rotWithShape="1">
          <a:blip r:embed="rId4">
            <a:extLst>
              <a:ext uri="{28A0092B-C50C-407E-A947-70E740481C1C}">
                <a14:useLocalDpi xmlns:a14="http://schemas.microsoft.com/office/drawing/2010/main" val="0"/>
              </a:ext>
            </a:extLst>
          </a:blip>
          <a:srcRect b="12381"/>
          <a:stretch/>
        </p:blipFill>
        <p:spPr bwMode="auto">
          <a:xfrm>
            <a:off x="3848100" y="3549650"/>
            <a:ext cx="1498600" cy="141406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eart Racing High Res Stock Images | Shutterstock"/>
          <p:cNvPicPr>
            <a:picLocks noChangeAspect="1" noChangeArrowheads="1"/>
          </p:cNvPicPr>
          <p:nvPr/>
        </p:nvPicPr>
        <p:blipFill rotWithShape="1">
          <a:blip r:embed="rId5">
            <a:extLst>
              <a:ext uri="{28A0092B-C50C-407E-A947-70E740481C1C}">
                <a14:useLocalDpi xmlns:a14="http://schemas.microsoft.com/office/drawing/2010/main" val="0"/>
              </a:ext>
            </a:extLst>
          </a:blip>
          <a:srcRect b="10119"/>
          <a:stretch/>
        </p:blipFill>
        <p:spPr bwMode="auto">
          <a:xfrm>
            <a:off x="5849675" y="1373703"/>
            <a:ext cx="1865575" cy="144462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Mad Kid Cartoon Stock Illustrations – 1,665 Mad Kid Cartoon Stock  Illustrations, Vectors &amp; Clipart - Dreamstime"/>
          <p:cNvPicPr>
            <a:picLocks noChangeAspect="1" noChangeArrowheads="1"/>
          </p:cNvPicPr>
          <p:nvPr/>
        </p:nvPicPr>
        <p:blipFill rotWithShape="1">
          <a:blip r:embed="rId6">
            <a:extLst>
              <a:ext uri="{28A0092B-C50C-407E-A947-70E740481C1C}">
                <a14:useLocalDpi xmlns:a14="http://schemas.microsoft.com/office/drawing/2010/main" val="0"/>
              </a:ext>
            </a:extLst>
          </a:blip>
          <a:srcRect l="14079" t="10526" r="14869" b="10000"/>
          <a:stretch/>
        </p:blipFill>
        <p:spPr bwMode="auto">
          <a:xfrm>
            <a:off x="784882" y="2800350"/>
            <a:ext cx="1339808" cy="14986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Breath Cartoon Shortness Stock Illustrations – 213 Breath Cartoon Shortness  Stock Illustrations, Vectors &amp; Clipart - Dreamstime"/>
          <p:cNvPicPr>
            <a:picLocks noChangeAspect="1" noChangeArrowheads="1"/>
          </p:cNvPicPr>
          <p:nvPr/>
        </p:nvPicPr>
        <p:blipFill rotWithShape="1">
          <a:blip r:embed="rId7">
            <a:extLst>
              <a:ext uri="{28A0092B-C50C-407E-A947-70E740481C1C}">
                <a14:useLocalDpi xmlns:a14="http://schemas.microsoft.com/office/drawing/2010/main" val="0"/>
              </a:ext>
            </a:extLst>
          </a:blip>
          <a:srcRect b="7380"/>
          <a:stretch/>
        </p:blipFill>
        <p:spPr bwMode="auto">
          <a:xfrm>
            <a:off x="7581549" y="3650255"/>
            <a:ext cx="1567921" cy="1835441"/>
          </a:xfrm>
          <a:prstGeom prst="rect">
            <a:avLst/>
          </a:prstGeom>
          <a:noFill/>
          <a:extLst>
            <a:ext uri="{909E8E84-426E-40DD-AFC4-6F175D3DCCD1}">
              <a14:hiddenFill xmlns:a14="http://schemas.microsoft.com/office/drawing/2010/main">
                <a:solidFill>
                  <a:srgbClr val="FFFFFF"/>
                </a:solidFill>
              </a14:hiddenFill>
            </a:ext>
          </a:extLst>
        </p:spPr>
      </p:pic>
      <p:pic>
        <p:nvPicPr>
          <p:cNvPr id="15" name="Audio 1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107628459"/>
      </p:ext>
    </p:extLst>
  </p:cSld>
  <p:clrMapOvr>
    <a:masterClrMapping/>
  </p:clrMapOvr>
  <mc:AlternateContent xmlns:mc="http://schemas.openxmlformats.org/markup-compatibility/2006" xmlns:p14="http://schemas.microsoft.com/office/powerpoint/2010/main">
    <mc:Choice Requires="p14">
      <p:transition spd="slow" p14:dur="2000" advTm="29851"/>
    </mc:Choice>
    <mc:Fallback xmlns="">
      <p:transition spd="slow" advTm="298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4089400"/>
          </a:xfrm>
        </p:spPr>
        <p:txBody>
          <a:bodyPr>
            <a:normAutofit/>
          </a:bodyPr>
          <a:lstStyle/>
          <a:p>
            <a:r>
              <a:rPr lang="en-GB" sz="2800" dirty="0" smtClean="0">
                <a:solidFill>
                  <a:schemeClr val="accent2">
                    <a:lumMod val="75000"/>
                  </a:schemeClr>
                </a:solidFill>
              </a:rPr>
              <a:t>This is your body’s normal response to a situation that might be harmful. </a:t>
            </a:r>
            <a:br>
              <a:rPr lang="en-GB" sz="2800" dirty="0" smtClean="0">
                <a:solidFill>
                  <a:schemeClr val="accent2">
                    <a:lumMod val="75000"/>
                  </a:schemeClr>
                </a:solidFill>
              </a:rPr>
            </a:br>
            <a:r>
              <a:rPr lang="en-GB" sz="2800" dirty="0">
                <a:solidFill>
                  <a:schemeClr val="accent2">
                    <a:lumMod val="75000"/>
                  </a:schemeClr>
                </a:solidFill>
              </a:rPr>
              <a:t/>
            </a:r>
            <a:br>
              <a:rPr lang="en-GB" sz="2800" dirty="0">
                <a:solidFill>
                  <a:schemeClr val="accent2">
                    <a:lumMod val="75000"/>
                  </a:schemeClr>
                </a:solidFill>
              </a:rPr>
            </a:br>
            <a:r>
              <a:rPr lang="en-GB" sz="2800" dirty="0" smtClean="0">
                <a:solidFill>
                  <a:schemeClr val="accent2">
                    <a:lumMod val="75000"/>
                  </a:schemeClr>
                </a:solidFill>
              </a:rPr>
              <a:t>The problem with anxiety is that it can interfere in situations that are totally harmless such as being at home or at school.</a:t>
            </a:r>
            <a:br>
              <a:rPr lang="en-GB" sz="2800" dirty="0" smtClean="0">
                <a:solidFill>
                  <a:schemeClr val="accent2">
                    <a:lumMod val="75000"/>
                  </a:schemeClr>
                </a:solidFill>
              </a:rPr>
            </a:br>
            <a:r>
              <a:rPr lang="en-GB" sz="2800" dirty="0" smtClean="0">
                <a:solidFill>
                  <a:schemeClr val="accent2">
                    <a:lumMod val="75000"/>
                  </a:schemeClr>
                </a:solidFill>
              </a:rPr>
              <a:t/>
            </a:r>
            <a:br>
              <a:rPr lang="en-GB" sz="2800" dirty="0" smtClean="0">
                <a:solidFill>
                  <a:schemeClr val="accent2">
                    <a:lumMod val="75000"/>
                  </a:schemeClr>
                </a:solidFill>
              </a:rPr>
            </a:br>
            <a:r>
              <a:rPr lang="en-GB" sz="2800" dirty="0" smtClean="0">
                <a:solidFill>
                  <a:schemeClr val="accent2">
                    <a:lumMod val="75000"/>
                  </a:schemeClr>
                </a:solidFill>
              </a:rPr>
              <a:t>These feelings can be distressing and a bit of a false alarm.</a:t>
            </a:r>
            <a:endParaRPr lang="en-GB" sz="2800" dirty="0">
              <a:solidFill>
                <a:schemeClr val="accent2">
                  <a:lumMod val="75000"/>
                </a:schemeClr>
              </a:solidFill>
            </a:endParaRPr>
          </a:p>
        </p:txBody>
      </p:sp>
      <p:pic>
        <p:nvPicPr>
          <p:cNvPr id="2050" name="Picture 2" descr="False alarm rubber stamp Royalty Free Vector Image"/>
          <p:cNvPicPr>
            <a:picLocks noChangeAspect="1" noChangeArrowheads="1"/>
          </p:cNvPicPr>
          <p:nvPr/>
        </p:nvPicPr>
        <p:blipFill rotWithShape="1">
          <a:blip r:embed="rId4">
            <a:extLst>
              <a:ext uri="{28A0092B-C50C-407E-A947-70E740481C1C}">
                <a14:useLocalDpi xmlns:a14="http://schemas.microsoft.com/office/drawing/2010/main" val="0"/>
              </a:ext>
            </a:extLst>
          </a:blip>
          <a:srcRect b="9626"/>
          <a:stretch/>
        </p:blipFill>
        <p:spPr bwMode="auto">
          <a:xfrm>
            <a:off x="3800476" y="4470400"/>
            <a:ext cx="2016124" cy="1969784"/>
          </a:xfrm>
          <a:prstGeom prst="rect">
            <a:avLst/>
          </a:prstGeom>
          <a:noFill/>
          <a:extLst>
            <a:ext uri="{909E8E84-426E-40DD-AFC4-6F175D3DCCD1}">
              <a14:hiddenFill xmlns:a14="http://schemas.microsoft.com/office/drawing/2010/main">
                <a:solidFill>
                  <a:srgbClr val="FFFFFF"/>
                </a:solidFill>
              </a14:hiddenFill>
            </a:ext>
          </a:extLst>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581267577"/>
      </p:ext>
    </p:extLst>
  </p:cSld>
  <p:clrMapOvr>
    <a:masterClrMapping/>
  </p:clrMapOvr>
  <mc:AlternateContent xmlns:mc="http://schemas.openxmlformats.org/markup-compatibility/2006" xmlns:p14="http://schemas.microsoft.com/office/powerpoint/2010/main">
    <mc:Choice Requires="p14">
      <p:transition spd="slow" p14:dur="2000" advTm="51133"/>
    </mc:Choice>
    <mc:Fallback xmlns="">
      <p:transition spd="slow" advTm="511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2463800"/>
          </a:xfrm>
        </p:spPr>
        <p:txBody>
          <a:bodyPr/>
          <a:lstStyle/>
          <a:p>
            <a:r>
              <a:rPr lang="en-GB" dirty="0" smtClean="0">
                <a:solidFill>
                  <a:schemeClr val="accent2">
                    <a:lumMod val="75000"/>
                  </a:schemeClr>
                </a:solidFill>
              </a:rPr>
              <a:t>The problem with these feelings is that it can make us think we can’t handle what is coming even though it is an every day situation.</a:t>
            </a:r>
            <a:endParaRPr lang="en-GB" dirty="0">
              <a:solidFill>
                <a:schemeClr val="accent2">
                  <a:lumMod val="75000"/>
                </a:schemeClr>
              </a:solidFill>
            </a:endParaRPr>
          </a:p>
        </p:txBody>
      </p:sp>
      <p:pic>
        <p:nvPicPr>
          <p:cNvPr id="3074" name="Picture 2" descr="ᐈ Classroom empty stock vectors, Royalty Free classroom illustrations |  download on Depositphoto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17334" y="3318934"/>
            <a:ext cx="3170766" cy="3170766"/>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708251723"/>
      </p:ext>
    </p:extLst>
  </p:cSld>
  <p:clrMapOvr>
    <a:masterClrMapping/>
  </p:clrMapOvr>
  <mc:AlternateContent xmlns:mc="http://schemas.openxmlformats.org/markup-compatibility/2006" xmlns:p14="http://schemas.microsoft.com/office/powerpoint/2010/main">
    <mc:Choice Requires="p14">
      <p:transition spd="slow" p14:dur="2000" advTm="9284"/>
    </mc:Choice>
    <mc:Fallback xmlns="">
      <p:transition spd="slow" advTm="92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2882900"/>
          </a:xfrm>
        </p:spPr>
        <p:txBody>
          <a:bodyPr>
            <a:normAutofit/>
          </a:bodyPr>
          <a:lstStyle/>
          <a:p>
            <a:r>
              <a:rPr lang="en-GB" dirty="0" smtClean="0">
                <a:solidFill>
                  <a:schemeClr val="accent2">
                    <a:lumMod val="75000"/>
                  </a:schemeClr>
                </a:solidFill>
              </a:rPr>
              <a:t>When we’re feeling anxious we tend to think about the worst case scenario even though there are lots more likely outcomes.</a:t>
            </a:r>
            <a:endParaRPr lang="en-GB" dirty="0">
              <a:solidFill>
                <a:schemeClr val="accent2">
                  <a:lumMod val="75000"/>
                </a:schemeClr>
              </a:solidFill>
            </a:endParaRPr>
          </a:p>
        </p:txBody>
      </p:sp>
      <p:sp>
        <p:nvSpPr>
          <p:cNvPr id="3" name="Cloud Callout 2"/>
          <p:cNvSpPr/>
          <p:nvPr/>
        </p:nvSpPr>
        <p:spPr>
          <a:xfrm>
            <a:off x="547601" y="3219450"/>
            <a:ext cx="2641600" cy="1752600"/>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Cloud Callout 3"/>
          <p:cNvSpPr/>
          <p:nvPr/>
        </p:nvSpPr>
        <p:spPr>
          <a:xfrm>
            <a:off x="3367001" y="4546600"/>
            <a:ext cx="2959100" cy="1828800"/>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Cloud Callout 4"/>
          <p:cNvSpPr/>
          <p:nvPr/>
        </p:nvSpPr>
        <p:spPr>
          <a:xfrm>
            <a:off x="6591127" y="2895600"/>
            <a:ext cx="2959100" cy="1828800"/>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927100" y="3683000"/>
            <a:ext cx="1709651" cy="646331"/>
          </a:xfrm>
          <a:prstGeom prst="rect">
            <a:avLst/>
          </a:prstGeom>
          <a:noFill/>
        </p:spPr>
        <p:txBody>
          <a:bodyPr wrap="square" rtlCol="0">
            <a:spAutoFit/>
          </a:bodyPr>
          <a:lstStyle/>
          <a:p>
            <a:pPr algn="ctr"/>
            <a:r>
              <a:rPr lang="en-GB" dirty="0" smtClean="0"/>
              <a:t>Everyone will laugh at me</a:t>
            </a:r>
            <a:endParaRPr lang="en-GB" dirty="0"/>
          </a:p>
        </p:txBody>
      </p:sp>
      <p:sp>
        <p:nvSpPr>
          <p:cNvPr id="7" name="TextBox 6"/>
          <p:cNvSpPr txBox="1"/>
          <p:nvPr/>
        </p:nvSpPr>
        <p:spPr>
          <a:xfrm>
            <a:off x="3810000" y="5137834"/>
            <a:ext cx="1828800" cy="646331"/>
          </a:xfrm>
          <a:prstGeom prst="rect">
            <a:avLst/>
          </a:prstGeom>
          <a:noFill/>
        </p:spPr>
        <p:txBody>
          <a:bodyPr wrap="square" rtlCol="0">
            <a:spAutoFit/>
          </a:bodyPr>
          <a:lstStyle/>
          <a:p>
            <a:pPr algn="ctr"/>
            <a:r>
              <a:rPr lang="en-GB" dirty="0" smtClean="0"/>
              <a:t>What if I totally fail?!? </a:t>
            </a:r>
            <a:endParaRPr lang="en-GB" dirty="0"/>
          </a:p>
        </p:txBody>
      </p:sp>
      <p:sp>
        <p:nvSpPr>
          <p:cNvPr id="8" name="TextBox 7"/>
          <p:cNvSpPr txBox="1"/>
          <p:nvPr/>
        </p:nvSpPr>
        <p:spPr>
          <a:xfrm>
            <a:off x="7023100" y="3373218"/>
            <a:ext cx="1892300" cy="646331"/>
          </a:xfrm>
          <a:prstGeom prst="rect">
            <a:avLst/>
          </a:prstGeom>
          <a:noFill/>
        </p:spPr>
        <p:txBody>
          <a:bodyPr wrap="square" rtlCol="0">
            <a:spAutoFit/>
          </a:bodyPr>
          <a:lstStyle/>
          <a:p>
            <a:pPr algn="ctr"/>
            <a:r>
              <a:rPr lang="en-GB" dirty="0" smtClean="0"/>
              <a:t>I’m going to get shouted at</a:t>
            </a:r>
            <a:endParaRPr lang="en-GB" dirty="0"/>
          </a:p>
        </p:txBody>
      </p:sp>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059857828"/>
      </p:ext>
    </p:extLst>
  </p:cSld>
  <p:clrMapOvr>
    <a:masterClrMapping/>
  </p:clrMapOvr>
  <mc:AlternateContent xmlns:mc="http://schemas.openxmlformats.org/markup-compatibility/2006" xmlns:p14="http://schemas.microsoft.com/office/powerpoint/2010/main">
    <mc:Choice Requires="p14">
      <p:transition spd="slow" p14:dur="2000" advTm="16361"/>
    </mc:Choice>
    <mc:Fallback xmlns="">
      <p:transition spd="slow" advTm="163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2311400"/>
          </a:xfrm>
        </p:spPr>
        <p:txBody>
          <a:bodyPr>
            <a:normAutofit fontScale="90000"/>
          </a:bodyPr>
          <a:lstStyle/>
          <a:p>
            <a:r>
              <a:rPr lang="en-GB" dirty="0" smtClean="0">
                <a:solidFill>
                  <a:schemeClr val="accent2">
                    <a:lumMod val="75000"/>
                  </a:schemeClr>
                </a:solidFill>
              </a:rPr>
              <a:t>It’s normal to feel worried and people feel anxious about lots of different things. Most people are feeling more anxious at the moment because there is lots of change.</a:t>
            </a:r>
            <a:endParaRPr lang="en-GB" dirty="0">
              <a:solidFill>
                <a:schemeClr val="accent2">
                  <a:lumMod val="75000"/>
                </a:schemeClr>
              </a:solidFill>
            </a:endParaRPr>
          </a:p>
        </p:txBody>
      </p:sp>
      <p:pic>
        <p:nvPicPr>
          <p:cNvPr id="4098" name="Picture 2" descr="Wearing a Mask Social Story — PAAutism.org, an ASERT Autism Resource Guid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36875" y="3035748"/>
            <a:ext cx="3438525" cy="3125339"/>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090502287"/>
      </p:ext>
    </p:extLst>
  </p:cSld>
  <p:clrMapOvr>
    <a:masterClrMapping/>
  </p:clrMapOvr>
  <mc:AlternateContent xmlns:mc="http://schemas.openxmlformats.org/markup-compatibility/2006" xmlns:p14="http://schemas.microsoft.com/office/powerpoint/2010/main">
    <mc:Choice Requires="p14">
      <p:transition spd="slow" p14:dur="2000" advTm="14152"/>
    </mc:Choice>
    <mc:Fallback xmlns="">
      <p:transition spd="slow" advTm="141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2349500"/>
          </a:xfrm>
        </p:spPr>
        <p:txBody>
          <a:bodyPr>
            <a:normAutofit/>
          </a:bodyPr>
          <a:lstStyle/>
          <a:p>
            <a:r>
              <a:rPr lang="en-GB" dirty="0" smtClean="0">
                <a:solidFill>
                  <a:schemeClr val="accent2">
                    <a:lumMod val="75000"/>
                  </a:schemeClr>
                </a:solidFill>
              </a:rPr>
              <a:t>If you notice that you’re stuck in these feelings and you’re feeling more anxious and distressed than usual then there are strategies that can help.</a:t>
            </a:r>
            <a:endParaRPr lang="en-GB" dirty="0">
              <a:solidFill>
                <a:schemeClr val="accent2">
                  <a:lumMod val="75000"/>
                </a:schemeClr>
              </a:solidFill>
            </a:endParaRPr>
          </a:p>
        </p:txBody>
      </p:sp>
      <p:pic>
        <p:nvPicPr>
          <p:cNvPr id="5122" name="Picture 2" descr="volume%20clipart"/>
          <p:cNvPicPr>
            <a:picLocks noChangeAspect="1" noChangeArrowheads="1"/>
          </p:cNvPicPr>
          <p:nvPr/>
        </p:nvPicPr>
        <p:blipFill rotWithShape="1">
          <a:blip r:embed="rId4">
            <a:extLst>
              <a:ext uri="{28A0092B-C50C-407E-A947-70E740481C1C}">
                <a14:useLocalDpi xmlns:a14="http://schemas.microsoft.com/office/drawing/2010/main" val="0"/>
              </a:ext>
            </a:extLst>
          </a:blip>
          <a:srcRect l="7769" t="20923" r="7820" b="18769"/>
          <a:stretch/>
        </p:blipFill>
        <p:spPr bwMode="auto">
          <a:xfrm>
            <a:off x="3124200" y="3333928"/>
            <a:ext cx="4203700" cy="3003372"/>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18250574"/>
      </p:ext>
    </p:extLst>
  </p:cSld>
  <p:clrMapOvr>
    <a:masterClrMapping/>
  </p:clrMapOvr>
  <mc:AlternateContent xmlns:mc="http://schemas.openxmlformats.org/markup-compatibility/2006" xmlns:p14="http://schemas.microsoft.com/office/powerpoint/2010/main">
    <mc:Choice Requires="p14">
      <p:transition spd="slow" p14:dur="2000" advTm="13168"/>
    </mc:Choice>
    <mc:Fallback xmlns="">
      <p:transition spd="slow" advTm="131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257300"/>
          </a:xfrm>
        </p:spPr>
        <p:txBody>
          <a:bodyPr>
            <a:normAutofit fontScale="90000"/>
          </a:bodyPr>
          <a:lstStyle/>
          <a:p>
            <a:r>
              <a:rPr lang="en-GB" dirty="0" smtClean="0">
                <a:solidFill>
                  <a:schemeClr val="accent2">
                    <a:lumMod val="75000"/>
                  </a:schemeClr>
                </a:solidFill>
              </a:rPr>
              <a:t>There are actions we can take to help us feel better…</a:t>
            </a:r>
            <a:r>
              <a:rPr lang="en-GB" dirty="0" smtClean="0"/>
              <a:t/>
            </a:r>
            <a:br>
              <a:rPr lang="en-GB" dirty="0" smtClean="0"/>
            </a:br>
            <a:r>
              <a:rPr lang="en-GB" dirty="0" smtClean="0"/>
              <a:t/>
            </a:r>
            <a:br>
              <a:rPr lang="en-GB" dirty="0" smtClean="0"/>
            </a:br>
            <a:endParaRPr lang="en-GB" dirty="0"/>
          </a:p>
        </p:txBody>
      </p:sp>
      <p:sp>
        <p:nvSpPr>
          <p:cNvPr id="4" name="Explosion 2 3"/>
          <p:cNvSpPr/>
          <p:nvPr/>
        </p:nvSpPr>
        <p:spPr>
          <a:xfrm>
            <a:off x="2521393" y="2179508"/>
            <a:ext cx="5613400" cy="3472418"/>
          </a:xfrm>
          <a:prstGeom prst="irregularSeal2">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8900000" scaled="1"/>
            <a:tileRect/>
          </a:gra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3924743" y="3315552"/>
            <a:ext cx="2806700" cy="1200329"/>
          </a:xfrm>
          <a:prstGeom prst="rect">
            <a:avLst/>
          </a:prstGeom>
          <a:noFill/>
        </p:spPr>
        <p:txBody>
          <a:bodyPr wrap="square" rtlCol="0">
            <a:spAutoFit/>
          </a:bodyPr>
          <a:lstStyle/>
          <a:p>
            <a:pPr algn="ctr"/>
            <a:r>
              <a:rPr lang="en-GB" sz="2400" dirty="0" smtClean="0"/>
              <a:t>Good Habits </a:t>
            </a:r>
          </a:p>
          <a:p>
            <a:pPr algn="ctr"/>
            <a:r>
              <a:rPr lang="en-GB" sz="2400" dirty="0" smtClean="0"/>
              <a:t>and </a:t>
            </a:r>
          </a:p>
          <a:p>
            <a:pPr algn="ctr"/>
            <a:r>
              <a:rPr lang="en-GB" sz="2400" dirty="0" smtClean="0"/>
              <a:t>Routines</a:t>
            </a:r>
            <a:endParaRPr lang="en-GB" sz="2400" dirty="0"/>
          </a:p>
        </p:txBody>
      </p:sp>
      <p:sp>
        <p:nvSpPr>
          <p:cNvPr id="8" name="TextBox 7"/>
          <p:cNvSpPr txBox="1"/>
          <p:nvPr/>
        </p:nvSpPr>
        <p:spPr>
          <a:xfrm>
            <a:off x="6267450" y="5017995"/>
            <a:ext cx="2120900" cy="381000"/>
          </a:xfrm>
          <a:prstGeom prst="rect">
            <a:avLst/>
          </a:prstGeom>
          <a:noFill/>
        </p:spPr>
        <p:txBody>
          <a:bodyPr wrap="square" rtlCol="0">
            <a:spAutoFit/>
          </a:bodyPr>
          <a:lstStyle/>
          <a:p>
            <a:r>
              <a:rPr lang="en-GB" dirty="0" smtClean="0"/>
              <a:t>Getting good sleep</a:t>
            </a:r>
            <a:endParaRPr lang="en-GB" dirty="0"/>
          </a:p>
        </p:txBody>
      </p:sp>
      <p:sp>
        <p:nvSpPr>
          <p:cNvPr id="10" name="TextBox 9"/>
          <p:cNvSpPr txBox="1"/>
          <p:nvPr/>
        </p:nvSpPr>
        <p:spPr>
          <a:xfrm>
            <a:off x="299336" y="2255282"/>
            <a:ext cx="3213100" cy="1200329"/>
          </a:xfrm>
          <a:prstGeom prst="rect">
            <a:avLst/>
          </a:prstGeom>
          <a:noFill/>
        </p:spPr>
        <p:txBody>
          <a:bodyPr wrap="square" rtlCol="0">
            <a:spAutoFit/>
          </a:bodyPr>
          <a:lstStyle/>
          <a:p>
            <a:r>
              <a:rPr lang="en-GB" dirty="0" smtClean="0"/>
              <a:t>Self-Care</a:t>
            </a:r>
          </a:p>
          <a:p>
            <a:r>
              <a:rPr lang="en-GB" dirty="0" smtClean="0"/>
              <a:t>-   Showering</a:t>
            </a:r>
          </a:p>
          <a:p>
            <a:pPr marL="285750" indent="-285750">
              <a:buFontTx/>
              <a:buChar char="-"/>
            </a:pPr>
            <a:r>
              <a:rPr lang="en-GB" dirty="0" smtClean="0"/>
              <a:t>Brushing your teeth</a:t>
            </a:r>
          </a:p>
          <a:p>
            <a:pPr marL="285750" indent="-285750">
              <a:buFontTx/>
              <a:buChar char="-"/>
            </a:pPr>
            <a:r>
              <a:rPr lang="en-GB" dirty="0" smtClean="0"/>
              <a:t>Put on some clean clothes</a:t>
            </a:r>
            <a:endParaRPr lang="en-GB" dirty="0"/>
          </a:p>
        </p:txBody>
      </p:sp>
      <p:sp>
        <p:nvSpPr>
          <p:cNvPr id="11" name="TextBox 10"/>
          <p:cNvSpPr txBox="1"/>
          <p:nvPr/>
        </p:nvSpPr>
        <p:spPr>
          <a:xfrm>
            <a:off x="7985568" y="1701284"/>
            <a:ext cx="1130300" cy="369332"/>
          </a:xfrm>
          <a:prstGeom prst="rect">
            <a:avLst/>
          </a:prstGeom>
          <a:noFill/>
        </p:spPr>
        <p:txBody>
          <a:bodyPr wrap="square" rtlCol="0">
            <a:spAutoFit/>
          </a:bodyPr>
          <a:lstStyle/>
          <a:p>
            <a:r>
              <a:rPr lang="en-GB" dirty="0" smtClean="0"/>
              <a:t>Exercise</a:t>
            </a:r>
            <a:endParaRPr lang="en-GB" dirty="0"/>
          </a:p>
        </p:txBody>
      </p:sp>
      <p:pic>
        <p:nvPicPr>
          <p:cNvPr id="6146" name="Picture 2" descr="Image result for showering carto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8137" y="3581826"/>
            <a:ext cx="1848599" cy="20701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s://previews.123rf.com/images/druzhinina/druzhinina1711/druzhinina171100313/90849031-punching-bag-and-boxing-gloves-cartoon-illustration-of-gym-equipment-for-home-exercise-vector.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34793" y="2034930"/>
            <a:ext cx="1641032" cy="1641032"/>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sleep carto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47142" y="5379103"/>
            <a:ext cx="2663825" cy="1408867"/>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764255565"/>
      </p:ext>
    </p:extLst>
  </p:cSld>
  <p:clrMapOvr>
    <a:masterClrMapping/>
  </p:clrMapOvr>
  <mc:AlternateContent xmlns:mc="http://schemas.openxmlformats.org/markup-compatibility/2006" xmlns:p14="http://schemas.microsoft.com/office/powerpoint/2010/main">
    <mc:Choice Requires="p14">
      <p:transition spd="slow" p14:dur="2000" advTm="35150"/>
    </mc:Choice>
    <mc:Fallback xmlns="">
      <p:transition spd="slow" advTm="351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mage result for physical health = mental healt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95375" y="1389459"/>
            <a:ext cx="7413625" cy="4633516"/>
          </a:xfrm>
          <a:prstGeom prst="rect">
            <a:avLst/>
          </a:prstGeom>
          <a:noFill/>
          <a:extLst>
            <a:ext uri="{909E8E84-426E-40DD-AFC4-6F175D3DCCD1}">
              <a14:hiddenFill xmlns:a14="http://schemas.microsoft.com/office/drawing/2010/main">
                <a:solidFill>
                  <a:srgbClr val="FFFFFF"/>
                </a:solidFill>
              </a14:hiddenFill>
            </a:ext>
          </a:extLst>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355150441"/>
      </p:ext>
    </p:extLst>
  </p:cSld>
  <p:clrMapOvr>
    <a:masterClrMapping/>
  </p:clrMapOvr>
  <mc:AlternateContent xmlns:mc="http://schemas.openxmlformats.org/markup-compatibility/2006" xmlns:p14="http://schemas.microsoft.com/office/powerpoint/2010/main">
    <mc:Choice Requires="p14">
      <p:transition spd="slow" p14:dur="2000" advTm="15036"/>
    </mc:Choice>
    <mc:Fallback xmlns="">
      <p:transition spd="slow" advTm="150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27100"/>
          </a:xfrm>
        </p:spPr>
        <p:txBody>
          <a:bodyPr/>
          <a:lstStyle/>
          <a:p>
            <a:r>
              <a:rPr lang="en-GB" dirty="0" smtClean="0">
                <a:solidFill>
                  <a:schemeClr val="accent2">
                    <a:lumMod val="75000"/>
                  </a:schemeClr>
                </a:solidFill>
              </a:rPr>
              <a:t>Do an activity that you enjoy</a:t>
            </a:r>
            <a:endParaRPr lang="en-GB" dirty="0">
              <a:solidFill>
                <a:schemeClr val="accent2">
                  <a:lumMod val="75000"/>
                </a:schemeClr>
              </a:solidFill>
            </a:endParaRPr>
          </a:p>
        </p:txBody>
      </p:sp>
      <p:sp>
        <p:nvSpPr>
          <p:cNvPr id="3" name="TextBox 2"/>
          <p:cNvSpPr txBox="1"/>
          <p:nvPr/>
        </p:nvSpPr>
        <p:spPr>
          <a:xfrm>
            <a:off x="4217988" y="2693822"/>
            <a:ext cx="2057400" cy="369332"/>
          </a:xfrm>
          <a:prstGeom prst="rect">
            <a:avLst/>
          </a:prstGeom>
          <a:noFill/>
        </p:spPr>
        <p:txBody>
          <a:bodyPr wrap="square" rtlCol="0">
            <a:spAutoFit/>
          </a:bodyPr>
          <a:lstStyle/>
          <a:p>
            <a:r>
              <a:rPr lang="en-GB" dirty="0" smtClean="0"/>
              <a:t>Sketching / Art</a:t>
            </a:r>
            <a:endParaRPr lang="en-GB" dirty="0"/>
          </a:p>
        </p:txBody>
      </p:sp>
      <p:sp>
        <p:nvSpPr>
          <p:cNvPr id="4" name="TextBox 3"/>
          <p:cNvSpPr txBox="1"/>
          <p:nvPr/>
        </p:nvSpPr>
        <p:spPr>
          <a:xfrm>
            <a:off x="538163" y="4130198"/>
            <a:ext cx="3048000" cy="646331"/>
          </a:xfrm>
          <a:prstGeom prst="rect">
            <a:avLst/>
          </a:prstGeom>
          <a:noFill/>
        </p:spPr>
        <p:txBody>
          <a:bodyPr wrap="square" rtlCol="0">
            <a:spAutoFit/>
          </a:bodyPr>
          <a:lstStyle/>
          <a:p>
            <a:pPr algn="ctr"/>
            <a:r>
              <a:rPr lang="en-GB" dirty="0" smtClean="0"/>
              <a:t>Listen to music – make a playlist</a:t>
            </a:r>
            <a:endParaRPr lang="en-GB" dirty="0"/>
          </a:p>
        </p:txBody>
      </p:sp>
      <p:sp>
        <p:nvSpPr>
          <p:cNvPr id="5" name="TextBox 4"/>
          <p:cNvSpPr txBox="1"/>
          <p:nvPr/>
        </p:nvSpPr>
        <p:spPr>
          <a:xfrm>
            <a:off x="7035800" y="5726668"/>
            <a:ext cx="2336800" cy="369332"/>
          </a:xfrm>
          <a:prstGeom prst="rect">
            <a:avLst/>
          </a:prstGeom>
          <a:noFill/>
        </p:spPr>
        <p:txBody>
          <a:bodyPr wrap="square" rtlCol="0">
            <a:spAutoFit/>
          </a:bodyPr>
          <a:lstStyle/>
          <a:p>
            <a:r>
              <a:rPr lang="en-GB" dirty="0" smtClean="0"/>
              <a:t>Play a game</a:t>
            </a:r>
            <a:endParaRPr lang="en-GB" dirty="0"/>
          </a:p>
        </p:txBody>
      </p:sp>
      <p:sp>
        <p:nvSpPr>
          <p:cNvPr id="6" name="TextBox 5"/>
          <p:cNvSpPr txBox="1"/>
          <p:nvPr/>
        </p:nvSpPr>
        <p:spPr>
          <a:xfrm>
            <a:off x="7188200" y="1656834"/>
            <a:ext cx="1955800" cy="369332"/>
          </a:xfrm>
          <a:prstGeom prst="rect">
            <a:avLst/>
          </a:prstGeom>
          <a:noFill/>
        </p:spPr>
        <p:txBody>
          <a:bodyPr wrap="square" rtlCol="0">
            <a:spAutoFit/>
          </a:bodyPr>
          <a:lstStyle/>
          <a:p>
            <a:r>
              <a:rPr lang="en-GB" dirty="0" smtClean="0"/>
              <a:t>Cooking / Baking</a:t>
            </a:r>
            <a:endParaRPr lang="en-GB" dirty="0"/>
          </a:p>
        </p:txBody>
      </p:sp>
      <p:sp>
        <p:nvSpPr>
          <p:cNvPr id="7" name="TextBox 6"/>
          <p:cNvSpPr txBox="1"/>
          <p:nvPr/>
        </p:nvSpPr>
        <p:spPr>
          <a:xfrm>
            <a:off x="677334" y="1841500"/>
            <a:ext cx="2446866" cy="646331"/>
          </a:xfrm>
          <a:prstGeom prst="rect">
            <a:avLst/>
          </a:prstGeom>
          <a:noFill/>
        </p:spPr>
        <p:txBody>
          <a:bodyPr wrap="square" rtlCol="0">
            <a:spAutoFit/>
          </a:bodyPr>
          <a:lstStyle/>
          <a:p>
            <a:pPr algn="ctr"/>
            <a:r>
              <a:rPr lang="en-GB" dirty="0" smtClean="0"/>
              <a:t>Talk to a friend on the phone</a:t>
            </a:r>
            <a:endParaRPr lang="en-GB" dirty="0"/>
          </a:p>
        </p:txBody>
      </p:sp>
      <p:pic>
        <p:nvPicPr>
          <p:cNvPr id="8194" name="Picture 2" descr="Image result for listening to music cartoon"/>
          <p:cNvPicPr>
            <a:picLocks noChangeAspect="1" noChangeArrowheads="1"/>
          </p:cNvPicPr>
          <p:nvPr/>
        </p:nvPicPr>
        <p:blipFill rotWithShape="1">
          <a:blip r:embed="rId4">
            <a:extLst>
              <a:ext uri="{28A0092B-C50C-407E-A947-70E740481C1C}">
                <a14:useLocalDpi xmlns:a14="http://schemas.microsoft.com/office/drawing/2010/main" val="0"/>
              </a:ext>
            </a:extLst>
          </a:blip>
          <a:srcRect b="9643"/>
          <a:stretch/>
        </p:blipFill>
        <p:spPr bwMode="auto">
          <a:xfrm>
            <a:off x="1181100" y="4769663"/>
            <a:ext cx="2193925" cy="191401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Image result for sketching cartoon"/>
          <p:cNvPicPr>
            <a:picLocks noChangeAspect="1" noChangeArrowheads="1"/>
          </p:cNvPicPr>
          <p:nvPr/>
        </p:nvPicPr>
        <p:blipFill rotWithShape="1">
          <a:blip r:embed="rId5">
            <a:extLst>
              <a:ext uri="{28A0092B-C50C-407E-A947-70E740481C1C}">
                <a14:useLocalDpi xmlns:a14="http://schemas.microsoft.com/office/drawing/2010/main" val="0"/>
              </a:ext>
            </a:extLst>
          </a:blip>
          <a:srcRect l="31189" t="4547"/>
          <a:stretch/>
        </p:blipFill>
        <p:spPr bwMode="auto">
          <a:xfrm>
            <a:off x="4103688" y="3238336"/>
            <a:ext cx="2286000" cy="1783723"/>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Image result for cooking carto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69175" y="2146300"/>
            <a:ext cx="1906802" cy="1833708"/>
          </a:xfrm>
          <a:prstGeom prst="rect">
            <a:avLst/>
          </a:prstGeom>
          <a:noFill/>
          <a:extLst>
            <a:ext uri="{909E8E84-426E-40DD-AFC4-6F175D3DCCD1}">
              <a14:hiddenFill xmlns:a14="http://schemas.microsoft.com/office/drawing/2010/main">
                <a:solidFill>
                  <a:srgbClr val="FFFFFF"/>
                </a:solidFill>
              </a14:hiddenFill>
            </a:ext>
          </a:extLst>
        </p:spPr>
      </p:pic>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676242057"/>
      </p:ext>
    </p:extLst>
  </p:cSld>
  <p:clrMapOvr>
    <a:masterClrMapping/>
  </p:clrMapOvr>
  <mc:AlternateContent xmlns:mc="http://schemas.openxmlformats.org/markup-compatibility/2006" xmlns:p14="http://schemas.microsoft.com/office/powerpoint/2010/main">
    <mc:Choice Requires="p14">
      <p:transition spd="slow" p14:dur="2000" advTm="16782"/>
    </mc:Choice>
    <mc:Fallback xmlns="">
      <p:transition spd="slow" advTm="167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5283200"/>
          </a:xfrm>
        </p:spPr>
        <p:txBody>
          <a:bodyPr>
            <a:normAutofit/>
          </a:bodyPr>
          <a:lstStyle/>
          <a:p>
            <a:r>
              <a:rPr lang="en-GB" sz="2800" dirty="0" smtClean="0">
                <a:solidFill>
                  <a:schemeClr val="accent2">
                    <a:lumMod val="75000"/>
                  </a:schemeClr>
                </a:solidFill>
              </a:rPr>
              <a:t>Carrying on doing things that are important to us (even if we feel uncomfortable).</a:t>
            </a:r>
            <a:br>
              <a:rPr lang="en-GB" sz="2800" dirty="0" smtClean="0">
                <a:solidFill>
                  <a:schemeClr val="accent2">
                    <a:lumMod val="75000"/>
                  </a:schemeClr>
                </a:solidFill>
              </a:rPr>
            </a:br>
            <a:r>
              <a:rPr lang="en-GB" sz="2800" dirty="0" smtClean="0">
                <a:solidFill>
                  <a:schemeClr val="accent2">
                    <a:lumMod val="75000"/>
                  </a:schemeClr>
                </a:solidFill>
              </a:rPr>
              <a:t/>
            </a:r>
            <a:br>
              <a:rPr lang="en-GB" sz="2800" dirty="0" smtClean="0">
                <a:solidFill>
                  <a:schemeClr val="accent2">
                    <a:lumMod val="75000"/>
                  </a:schemeClr>
                </a:solidFill>
              </a:rPr>
            </a:br>
            <a:r>
              <a:rPr lang="en-GB" sz="2800" dirty="0" smtClean="0">
                <a:solidFill>
                  <a:schemeClr val="accent2">
                    <a:lumMod val="75000"/>
                  </a:schemeClr>
                </a:solidFill>
              </a:rPr>
              <a:t>We tend to avoid to avoid situations that make us feel nervous.</a:t>
            </a:r>
            <a:br>
              <a:rPr lang="en-GB" sz="2800" dirty="0" smtClean="0">
                <a:solidFill>
                  <a:schemeClr val="accent2">
                    <a:lumMod val="75000"/>
                  </a:schemeClr>
                </a:solidFill>
              </a:rPr>
            </a:br>
            <a:r>
              <a:rPr lang="en-GB" sz="2800" dirty="0">
                <a:solidFill>
                  <a:schemeClr val="accent2">
                    <a:lumMod val="75000"/>
                  </a:schemeClr>
                </a:solidFill>
              </a:rPr>
              <a:t/>
            </a:r>
            <a:br>
              <a:rPr lang="en-GB" sz="2800" dirty="0">
                <a:solidFill>
                  <a:schemeClr val="accent2">
                    <a:lumMod val="75000"/>
                  </a:schemeClr>
                </a:solidFill>
              </a:rPr>
            </a:br>
            <a:r>
              <a:rPr lang="en-GB" sz="2800" dirty="0" smtClean="0">
                <a:solidFill>
                  <a:schemeClr val="accent2">
                    <a:lumMod val="75000"/>
                  </a:schemeClr>
                </a:solidFill>
              </a:rPr>
              <a:t>But the more we avoid these situations, the more we stay nervous.</a:t>
            </a:r>
            <a:br>
              <a:rPr lang="en-GB" sz="2800" dirty="0" smtClean="0">
                <a:solidFill>
                  <a:schemeClr val="accent2">
                    <a:lumMod val="75000"/>
                  </a:schemeClr>
                </a:solidFill>
              </a:rPr>
            </a:br>
            <a:r>
              <a:rPr lang="en-GB" sz="2800" dirty="0">
                <a:solidFill>
                  <a:schemeClr val="accent2">
                    <a:lumMod val="75000"/>
                  </a:schemeClr>
                </a:solidFill>
              </a:rPr>
              <a:t/>
            </a:r>
            <a:br>
              <a:rPr lang="en-GB" sz="2800" dirty="0">
                <a:solidFill>
                  <a:schemeClr val="accent2">
                    <a:lumMod val="75000"/>
                  </a:schemeClr>
                </a:solidFill>
              </a:rPr>
            </a:br>
            <a:r>
              <a:rPr lang="en-GB" sz="2800" dirty="0" smtClean="0">
                <a:solidFill>
                  <a:schemeClr val="accent2">
                    <a:lumMod val="75000"/>
                  </a:schemeClr>
                </a:solidFill>
              </a:rPr>
              <a:t>This might include going to school, seeing friends, talking on the phone or going to certain places.</a:t>
            </a:r>
            <a:endParaRPr lang="en-GB" sz="2800" dirty="0">
              <a:solidFill>
                <a:schemeClr val="accent2">
                  <a:lumMod val="75000"/>
                </a:schemeClr>
              </a:solidFill>
            </a:endParaRP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219879349"/>
      </p:ext>
    </p:extLst>
  </p:cSld>
  <p:clrMapOvr>
    <a:masterClrMapping/>
  </p:clrMapOvr>
  <mc:AlternateContent xmlns:mc="http://schemas.openxmlformats.org/markup-compatibility/2006" xmlns:p14="http://schemas.microsoft.com/office/powerpoint/2010/main">
    <mc:Choice Requires="p14">
      <p:transition spd="slow" p14:dur="2000" advTm="24559"/>
    </mc:Choice>
    <mc:Fallback xmlns="">
      <p:transition spd="slow" advTm="245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2844800"/>
          </a:xfrm>
        </p:spPr>
        <p:txBody>
          <a:bodyPr>
            <a:normAutofit fontScale="90000"/>
          </a:bodyPr>
          <a:lstStyle/>
          <a:p>
            <a:r>
              <a:rPr lang="en-GB" dirty="0" smtClean="0">
                <a:solidFill>
                  <a:schemeClr val="accent2">
                    <a:lumMod val="75000"/>
                  </a:schemeClr>
                </a:solidFill>
              </a:rPr>
              <a:t>If you’re feeling overwhelmed then it’s good to talk to a helper.</a:t>
            </a:r>
            <a:br>
              <a:rPr lang="en-GB" dirty="0" smtClean="0">
                <a:solidFill>
                  <a:schemeClr val="accent2">
                    <a:lumMod val="75000"/>
                  </a:schemeClr>
                </a:solidFill>
              </a:rPr>
            </a:br>
            <a:r>
              <a:rPr lang="en-GB" dirty="0">
                <a:solidFill>
                  <a:schemeClr val="accent2">
                    <a:lumMod val="75000"/>
                  </a:schemeClr>
                </a:solidFill>
              </a:rPr>
              <a:t/>
            </a:r>
            <a:br>
              <a:rPr lang="en-GB" dirty="0">
                <a:solidFill>
                  <a:schemeClr val="accent2">
                    <a:lumMod val="75000"/>
                  </a:schemeClr>
                </a:solidFill>
              </a:rPr>
            </a:br>
            <a:r>
              <a:rPr lang="en-GB" dirty="0" smtClean="0">
                <a:solidFill>
                  <a:schemeClr val="accent2">
                    <a:lumMod val="75000"/>
                  </a:schemeClr>
                </a:solidFill>
              </a:rPr>
              <a:t>Who are the people that can help me in this situation?</a:t>
            </a:r>
            <a:r>
              <a:rPr lang="en-GB" dirty="0" smtClean="0"/>
              <a:t/>
            </a:r>
            <a:br>
              <a:rPr lang="en-GB" dirty="0" smtClean="0"/>
            </a:br>
            <a:r>
              <a:rPr lang="en-GB" dirty="0" smtClean="0"/>
              <a:t/>
            </a:r>
            <a:br>
              <a:rPr lang="en-GB" dirty="0" smtClean="0"/>
            </a:br>
            <a:r>
              <a:rPr lang="en-GB" dirty="0"/>
              <a:t/>
            </a:r>
            <a:br>
              <a:rPr lang="en-GB" dirty="0"/>
            </a:br>
            <a:r>
              <a:rPr lang="en-GB" dirty="0" smtClean="0"/>
              <a:t/>
            </a:r>
            <a:br>
              <a:rPr lang="en-GB" dirty="0" smtClean="0"/>
            </a:br>
            <a:endParaRPr lang="en-GB" dirty="0"/>
          </a:p>
        </p:txBody>
      </p:sp>
      <p:sp>
        <p:nvSpPr>
          <p:cNvPr id="3" name="TextBox 2"/>
          <p:cNvSpPr txBox="1"/>
          <p:nvPr/>
        </p:nvSpPr>
        <p:spPr>
          <a:xfrm>
            <a:off x="1117600" y="3721100"/>
            <a:ext cx="5562600" cy="1938992"/>
          </a:xfrm>
          <a:prstGeom prst="rect">
            <a:avLst/>
          </a:prstGeom>
          <a:noFill/>
        </p:spPr>
        <p:txBody>
          <a:bodyPr wrap="square" rtlCol="0">
            <a:spAutoFit/>
          </a:bodyPr>
          <a:lstStyle/>
          <a:p>
            <a:pPr marL="285750" indent="-285750">
              <a:buFont typeface="Arial" panose="020B0604020202020204" pitchFamily="34" charset="0"/>
              <a:buChar char="•"/>
            </a:pPr>
            <a:r>
              <a:rPr lang="en-GB" sz="2400" dirty="0" smtClean="0"/>
              <a:t>Teachers</a:t>
            </a:r>
          </a:p>
          <a:p>
            <a:pPr marL="285750" indent="-285750">
              <a:buFont typeface="Arial" panose="020B0604020202020204" pitchFamily="34" charset="0"/>
              <a:buChar char="•"/>
            </a:pPr>
            <a:r>
              <a:rPr lang="en-GB" sz="2400" dirty="0" smtClean="0"/>
              <a:t>Family members</a:t>
            </a:r>
          </a:p>
          <a:p>
            <a:pPr marL="285750" indent="-285750">
              <a:buFont typeface="Arial" panose="020B0604020202020204" pitchFamily="34" charset="0"/>
              <a:buChar char="•"/>
            </a:pPr>
            <a:r>
              <a:rPr lang="en-GB" sz="2400" dirty="0" smtClean="0"/>
              <a:t>Friends</a:t>
            </a:r>
          </a:p>
          <a:p>
            <a:pPr marL="285750" indent="-285750">
              <a:buFont typeface="Arial" panose="020B0604020202020204" pitchFamily="34" charset="0"/>
              <a:buChar char="•"/>
            </a:pPr>
            <a:r>
              <a:rPr lang="en-GB" sz="2400" dirty="0" smtClean="0"/>
              <a:t>Doctors</a:t>
            </a:r>
          </a:p>
          <a:p>
            <a:pPr marL="285750" indent="-285750">
              <a:buFont typeface="Arial" panose="020B0604020202020204" pitchFamily="34" charset="0"/>
              <a:buChar char="•"/>
            </a:pPr>
            <a:r>
              <a:rPr lang="en-GB" sz="2400" dirty="0" smtClean="0"/>
              <a:t>Social Worker</a:t>
            </a:r>
          </a:p>
        </p:txBody>
      </p:sp>
      <p:sp>
        <p:nvSpPr>
          <p:cNvPr id="4" name="Rounded Rectangular Callout 3"/>
          <p:cNvSpPr/>
          <p:nvPr/>
        </p:nvSpPr>
        <p:spPr>
          <a:xfrm>
            <a:off x="5556250" y="3217396"/>
            <a:ext cx="2286000" cy="1587500"/>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5715000" y="3327400"/>
            <a:ext cx="1968500" cy="923330"/>
          </a:xfrm>
          <a:prstGeom prst="rect">
            <a:avLst/>
          </a:prstGeom>
          <a:noFill/>
        </p:spPr>
        <p:txBody>
          <a:bodyPr wrap="square" rtlCol="0">
            <a:spAutoFit/>
          </a:bodyPr>
          <a:lstStyle/>
          <a:p>
            <a:r>
              <a:rPr lang="en-GB" dirty="0" smtClean="0"/>
              <a:t>I’m not feeling too good…can we talk?</a:t>
            </a:r>
            <a:endParaRPr lang="en-GB" dirty="0"/>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703376461"/>
      </p:ext>
    </p:extLst>
  </p:cSld>
  <p:clrMapOvr>
    <a:masterClrMapping/>
  </p:clrMapOvr>
  <mc:AlternateContent xmlns:mc="http://schemas.openxmlformats.org/markup-compatibility/2006" xmlns:p14="http://schemas.microsoft.com/office/powerpoint/2010/main">
    <mc:Choice Requires="p14">
      <p:transition spd="slow" p14:dur="2000" advTm="16190"/>
    </mc:Choice>
    <mc:Fallback xmlns="">
      <p:transition spd="slow" advTm="161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6400" y="555123"/>
            <a:ext cx="8331200" cy="1384995"/>
          </a:xfrm>
          <a:prstGeom prst="rect">
            <a:avLst/>
          </a:prstGeom>
          <a:noFill/>
        </p:spPr>
        <p:txBody>
          <a:bodyPr wrap="square" rtlCol="0">
            <a:spAutoFit/>
          </a:bodyPr>
          <a:lstStyle/>
          <a:p>
            <a:r>
              <a:rPr lang="en-GB" sz="2800" dirty="0" smtClean="0">
                <a:solidFill>
                  <a:srgbClr val="002060"/>
                </a:solidFill>
              </a:rPr>
              <a:t>There are also some mental health and wellbeing services in Croydon that are available to students and young people.</a:t>
            </a:r>
          </a:p>
        </p:txBody>
      </p:sp>
      <p:sp>
        <p:nvSpPr>
          <p:cNvPr id="3" name="Rectangle 2"/>
          <p:cNvSpPr/>
          <p:nvPr/>
        </p:nvSpPr>
        <p:spPr>
          <a:xfrm>
            <a:off x="406400" y="3777951"/>
            <a:ext cx="3810000" cy="1231106"/>
          </a:xfrm>
          <a:prstGeom prst="rect">
            <a:avLst/>
          </a:prstGeom>
        </p:spPr>
        <p:txBody>
          <a:bodyPr wrap="square">
            <a:spAutoFit/>
          </a:bodyPr>
          <a:lstStyle/>
          <a:p>
            <a:endParaRPr lang="en-GB" sz="2000" dirty="0">
              <a:solidFill>
                <a:srgbClr val="000000"/>
              </a:solidFill>
              <a:latin typeface="Calibri" panose="020F0502020204030204" pitchFamily="34" charset="0"/>
            </a:endParaRPr>
          </a:p>
          <a:p>
            <a:r>
              <a:rPr lang="en-GB" b="1" dirty="0" smtClean="0">
                <a:solidFill>
                  <a:srgbClr val="000000"/>
                </a:solidFill>
                <a:latin typeface="Calibri" panose="020F0502020204030204" pitchFamily="34" charset="0"/>
              </a:rPr>
              <a:t>Tel</a:t>
            </a:r>
            <a:r>
              <a:rPr lang="en-GB" b="1" dirty="0">
                <a:solidFill>
                  <a:srgbClr val="000000"/>
                </a:solidFill>
                <a:latin typeface="Calibri" panose="020F0502020204030204" pitchFamily="34" charset="0"/>
              </a:rPr>
              <a:t>: 020 8251 0251 </a:t>
            </a:r>
            <a:endParaRPr lang="en-GB" dirty="0">
              <a:solidFill>
                <a:srgbClr val="000000"/>
              </a:solidFill>
              <a:latin typeface="Calibri" panose="020F0502020204030204" pitchFamily="34" charset="0"/>
            </a:endParaRPr>
          </a:p>
          <a:p>
            <a:r>
              <a:rPr lang="en-GB" b="1" dirty="0" smtClean="0">
                <a:solidFill>
                  <a:srgbClr val="000000"/>
                </a:solidFill>
                <a:latin typeface="Calibri" panose="020F0502020204030204" pitchFamily="34" charset="0"/>
              </a:rPr>
              <a:t>Email: croydon@talkofftherecord.org </a:t>
            </a:r>
            <a:endParaRPr lang="en-GB" dirty="0">
              <a:solidFill>
                <a:srgbClr val="000000"/>
              </a:solidFill>
              <a:latin typeface="Calibri" panose="020F0502020204030204" pitchFamily="34" charset="0"/>
            </a:endParaRPr>
          </a:p>
          <a:p>
            <a:r>
              <a:rPr lang="en-GB" b="1" dirty="0">
                <a:solidFill>
                  <a:srgbClr val="000000"/>
                </a:solidFill>
                <a:latin typeface="Calibri" panose="020F0502020204030204" pitchFamily="34" charset="0"/>
              </a:rPr>
              <a:t>www.talkofftherecord.org </a:t>
            </a:r>
            <a:endParaRPr lang="en-GB" dirty="0"/>
          </a:p>
        </p:txBody>
      </p:sp>
      <p:pic>
        <p:nvPicPr>
          <p:cNvPr id="4" name="Picture 3"/>
          <p:cNvPicPr/>
          <p:nvPr/>
        </p:nvPicPr>
        <p:blipFill rotWithShape="1">
          <a:blip r:embed="rId4"/>
          <a:srcRect l="55507" t="36501" r="26379" b="35157"/>
          <a:stretch/>
        </p:blipFill>
        <p:spPr bwMode="auto">
          <a:xfrm>
            <a:off x="508000" y="3000572"/>
            <a:ext cx="1704975" cy="1031875"/>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5"/>
          <a:srcRect l="53678" t="51532" r="28872" b="27855"/>
          <a:stretch/>
        </p:blipFill>
        <p:spPr bwMode="auto">
          <a:xfrm>
            <a:off x="5698490" y="2195066"/>
            <a:ext cx="2166620" cy="990600"/>
          </a:xfrm>
          <a:prstGeom prst="rect">
            <a:avLst/>
          </a:prstGeom>
          <a:ln>
            <a:noFill/>
          </a:ln>
          <a:extLst>
            <a:ext uri="{53640926-AAD7-44D8-BBD7-CCE9431645EC}">
              <a14:shadowObscured xmlns:a14="http://schemas.microsoft.com/office/drawing/2010/main"/>
            </a:ext>
          </a:extLst>
        </p:spPr>
      </p:pic>
      <p:sp>
        <p:nvSpPr>
          <p:cNvPr id="6" name="Rectangle 5"/>
          <p:cNvSpPr/>
          <p:nvPr/>
        </p:nvSpPr>
        <p:spPr>
          <a:xfrm>
            <a:off x="5562600" y="2916728"/>
            <a:ext cx="4114800" cy="1261884"/>
          </a:xfrm>
          <a:prstGeom prst="rect">
            <a:avLst/>
          </a:prstGeom>
        </p:spPr>
        <p:txBody>
          <a:bodyPr wrap="square">
            <a:spAutoFit/>
          </a:bodyPr>
          <a:lstStyle/>
          <a:p>
            <a:endParaRPr lang="en-GB" sz="2000" dirty="0">
              <a:solidFill>
                <a:srgbClr val="000000"/>
              </a:solidFill>
              <a:latin typeface="Calibri" panose="020F0502020204030204" pitchFamily="34" charset="0"/>
            </a:endParaRPr>
          </a:p>
          <a:p>
            <a:r>
              <a:rPr lang="en-GB" b="1" dirty="0" smtClean="0">
                <a:solidFill>
                  <a:srgbClr val="000000"/>
                </a:solidFill>
                <a:latin typeface="Calibri" panose="020F0502020204030204" pitchFamily="34" charset="0"/>
              </a:rPr>
              <a:t>Tel</a:t>
            </a:r>
            <a:r>
              <a:rPr lang="en-GB" b="1" dirty="0">
                <a:solidFill>
                  <a:srgbClr val="000000"/>
                </a:solidFill>
                <a:latin typeface="Calibri" panose="020F0502020204030204" pitchFamily="34" charset="0"/>
              </a:rPr>
              <a:t>: 020 8680 0404 </a:t>
            </a:r>
            <a:endParaRPr lang="en-GB" dirty="0">
              <a:solidFill>
                <a:srgbClr val="000000"/>
              </a:solidFill>
              <a:latin typeface="Calibri" panose="020F0502020204030204" pitchFamily="34" charset="0"/>
            </a:endParaRPr>
          </a:p>
          <a:p>
            <a:r>
              <a:rPr lang="en-GB" b="1" dirty="0" smtClean="0">
                <a:solidFill>
                  <a:srgbClr val="000000"/>
                </a:solidFill>
                <a:latin typeface="Calibri" panose="020F0502020204030204" pitchFamily="34" charset="0"/>
              </a:rPr>
              <a:t>Email: </a:t>
            </a:r>
            <a:r>
              <a:rPr lang="en-GB" b="1" dirty="0">
                <a:solidFill>
                  <a:srgbClr val="000000"/>
                </a:solidFill>
                <a:latin typeface="Calibri" panose="020F0502020204030204" pitchFamily="34" charset="0"/>
              </a:rPr>
              <a:t>enquiries@croydondropin.org.uk </a:t>
            </a:r>
            <a:endParaRPr lang="en-GB" dirty="0">
              <a:solidFill>
                <a:srgbClr val="000000"/>
              </a:solidFill>
              <a:latin typeface="Calibri" panose="020F0502020204030204" pitchFamily="34" charset="0"/>
            </a:endParaRPr>
          </a:p>
          <a:p>
            <a:r>
              <a:rPr lang="en-GB" b="1" dirty="0">
                <a:solidFill>
                  <a:srgbClr val="000000"/>
                </a:solidFill>
                <a:latin typeface="Calibri" panose="020F0502020204030204" pitchFamily="34" charset="0"/>
              </a:rPr>
              <a:t>http://croydondropin.org.uk/ </a:t>
            </a:r>
            <a:endParaRPr lang="en-GB" dirty="0"/>
          </a:p>
        </p:txBody>
      </p:sp>
      <p:sp>
        <p:nvSpPr>
          <p:cNvPr id="7" name="Rectangle 6"/>
          <p:cNvSpPr/>
          <p:nvPr/>
        </p:nvSpPr>
        <p:spPr>
          <a:xfrm>
            <a:off x="4566191" y="6190734"/>
            <a:ext cx="2678618" cy="369332"/>
          </a:xfrm>
          <a:prstGeom prst="rect">
            <a:avLst/>
          </a:prstGeom>
        </p:spPr>
        <p:txBody>
          <a:bodyPr wrap="none">
            <a:spAutoFit/>
          </a:bodyPr>
          <a:lstStyle/>
          <a:p>
            <a:r>
              <a:rPr lang="en-GB" b="1" dirty="0">
                <a:solidFill>
                  <a:srgbClr val="000000"/>
                </a:solidFill>
                <a:latin typeface="Calibri" panose="020F0502020204030204" pitchFamily="34" charset="0"/>
              </a:rPr>
              <a:t>https://www.kooth.com/ </a:t>
            </a:r>
            <a:endParaRPr lang="en-GB" dirty="0"/>
          </a:p>
        </p:txBody>
      </p:sp>
      <p:pic>
        <p:nvPicPr>
          <p:cNvPr id="8" name="Picture 7"/>
          <p:cNvPicPr/>
          <p:nvPr/>
        </p:nvPicPr>
        <p:blipFill rotWithShape="1">
          <a:blip r:embed="rId6"/>
          <a:srcRect l="54841" t="25336" r="37365" b="65306"/>
          <a:stretch/>
        </p:blipFill>
        <p:spPr bwMode="auto">
          <a:xfrm>
            <a:off x="4566191" y="5171559"/>
            <a:ext cx="2193290" cy="1019175"/>
          </a:xfrm>
          <a:prstGeom prst="rect">
            <a:avLst/>
          </a:prstGeom>
          <a:ln>
            <a:noFill/>
          </a:ln>
          <a:extLst>
            <a:ext uri="{53640926-AAD7-44D8-BBD7-CCE9431645EC}">
              <a14:shadowObscured xmlns:a14="http://schemas.microsoft.com/office/drawing/2010/main"/>
            </a:ext>
          </a:extLst>
        </p:spPr>
      </p:pic>
      <p:pic>
        <p:nvPicPr>
          <p:cNvPr id="9" name="Audio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349762467"/>
      </p:ext>
    </p:extLst>
  </p:cSld>
  <p:clrMapOvr>
    <a:masterClrMapping/>
  </p:clrMapOvr>
  <mc:AlternateContent xmlns:mc="http://schemas.openxmlformats.org/markup-compatibility/2006" xmlns:p14="http://schemas.microsoft.com/office/powerpoint/2010/main">
    <mc:Choice Requires="p14">
      <p:transition spd="slow" p14:dur="2000" advTm="24720"/>
    </mc:Choice>
    <mc:Fallback xmlns="">
      <p:transition spd="slow" advTm="247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smtClean="0">
                <a:solidFill>
                  <a:schemeClr val="accent2">
                    <a:lumMod val="75000"/>
                  </a:schemeClr>
                </a:solidFill>
              </a:rPr>
              <a:t>And remember to BREATHE!</a:t>
            </a:r>
            <a:endParaRPr lang="en-GB" sz="4800" dirty="0">
              <a:solidFill>
                <a:schemeClr val="accent2">
                  <a:lumMod val="75000"/>
                </a:schemeClr>
              </a:solidFill>
            </a:endParaRPr>
          </a:p>
        </p:txBody>
      </p:sp>
      <p:pic>
        <p:nvPicPr>
          <p:cNvPr id="9218" name="Picture 2" descr="Image result for breathe imag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5068" y="1930400"/>
            <a:ext cx="6280726" cy="4183063"/>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121012845"/>
      </p:ext>
    </p:extLst>
  </p:cSld>
  <p:clrMapOvr>
    <a:masterClrMapping/>
  </p:clrMapOvr>
  <mc:AlternateContent xmlns:mc="http://schemas.openxmlformats.org/markup-compatibility/2006" xmlns:p14="http://schemas.microsoft.com/office/powerpoint/2010/main">
    <mc:Choice Requires="p14">
      <p:transition spd="slow" p14:dur="2000" advTm="13151"/>
    </mc:Choice>
    <mc:Fallback xmlns="">
      <p:transition spd="slow" advTm="131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1120</TotalTime>
  <Words>327</Words>
  <Application>Microsoft Office PowerPoint</Application>
  <PresentationFormat>Widescreen</PresentationFormat>
  <Paragraphs>57</Paragraphs>
  <Slides>15</Slides>
  <Notes>0</Notes>
  <HiddenSlides>0</HiddenSlides>
  <MMClips>15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Trebuchet MS</vt:lpstr>
      <vt:lpstr>Wingdings 3</vt:lpstr>
      <vt:lpstr>Facet</vt:lpstr>
      <vt:lpstr>PowerPoint Presentation</vt:lpstr>
      <vt:lpstr>PowerPoint Presentation</vt:lpstr>
      <vt:lpstr>Recognising Anxiety</vt:lpstr>
      <vt:lpstr>This is your body’s normal response to a situation that might be harmful.   The problem with anxiety is that it can interfere in situations that are totally harmless such as being at home or at school.  These feelings can be distressing and a bit of a false alarm.</vt:lpstr>
      <vt:lpstr>The problem with these feelings is that it can make us think we can’t handle what is coming even though it is an every day situation.</vt:lpstr>
      <vt:lpstr>When we’re feeling anxious we tend to think about the worst case scenario even though there are lots more likely outcomes.</vt:lpstr>
      <vt:lpstr>It’s normal to feel worried and people feel anxious about lots of different things. Most people are feeling more anxious at the moment because there is lots of change.</vt:lpstr>
      <vt:lpstr>If you notice that you’re stuck in these feelings and you’re feeling more anxious and distressed than usual then there are strategies that can help.</vt:lpstr>
      <vt:lpstr>There are actions we can take to help us feel better…  </vt:lpstr>
      <vt:lpstr>PowerPoint Presentation</vt:lpstr>
      <vt:lpstr>Do an activity that you enjoy</vt:lpstr>
      <vt:lpstr>Carrying on doing things that are important to us (even if we feel uncomfortable).  We tend to avoid to avoid situations that make us feel nervous.  But the more we avoid these situations, the more we stay nervous.  This might include going to school, seeing friends, talking on the phone or going to certain places.</vt:lpstr>
      <vt:lpstr>If you’re feeling overwhelmed then it’s good to talk to a helper.  Who are the people that can help me in this situation?    </vt:lpstr>
      <vt:lpstr>PowerPoint Presentation</vt:lpstr>
      <vt:lpstr>And remember to BREATHE!</vt:lpstr>
    </vt:vector>
  </TitlesOfParts>
  <Company>LBC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anxiety and how do we manage it?</dc:title>
  <dc:creator>Grant, Rosie</dc:creator>
  <cp:lastModifiedBy>Grant, Rosie</cp:lastModifiedBy>
  <cp:revision>24</cp:revision>
  <dcterms:created xsi:type="dcterms:W3CDTF">2021-02-03T15:42:16Z</dcterms:created>
  <dcterms:modified xsi:type="dcterms:W3CDTF">2021-02-12T12:16:23Z</dcterms:modified>
</cp:coreProperties>
</file>